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8" r:id="rId2"/>
    <p:sldId id="273" r:id="rId3"/>
    <p:sldId id="301" r:id="rId4"/>
    <p:sldId id="302" r:id="rId5"/>
    <p:sldId id="303" r:id="rId6"/>
    <p:sldId id="304" r:id="rId7"/>
    <p:sldId id="305" r:id="rId8"/>
    <p:sldId id="306" r:id="rId9"/>
    <p:sldId id="272" r:id="rId1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1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62" autoAdjust="0"/>
    <p:restoredTop sz="87633" autoAdjust="0"/>
  </p:normalViewPr>
  <p:slideViewPr>
    <p:cSldViewPr>
      <p:cViewPr varScale="1">
        <p:scale>
          <a:sx n="100" d="100"/>
          <a:sy n="100" d="100"/>
        </p:scale>
        <p:origin x="15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F0D26A6-CFC0-4192-900B-EBDACB41BB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88B5C1-7450-4A27-99CD-0F93917CE2B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EDE7207-17DC-46C6-9ED0-64340DD3CF2F}" type="datetimeFigureOut">
              <a:rPr lang="zh-CN" altLang="en-US"/>
              <a:pPr>
                <a:defRPr/>
              </a:pPr>
              <a:t>2024/3/4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421F108-983D-4C79-971F-C1F184BF56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BE51849E-278F-4CB1-A867-AB81752F9F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2607C4-822F-4A7B-B90E-7F05681817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901B6C-CE21-4C87-B24F-28860E542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312BD11-A5B8-4F54-8336-84B7D113A1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06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59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1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04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采用新的模拟数据，粒子数</a:t>
            </a:r>
            <a:r>
              <a:rPr lang="en-US" altLang="zh-CN" dirty="0"/>
              <a:t>10^11</a:t>
            </a:r>
            <a:r>
              <a:rPr lang="zh-CN" altLang="en-US" dirty="0"/>
              <a:t>次方，，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90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采用新的模拟数据，粒子数</a:t>
            </a:r>
            <a:r>
              <a:rPr lang="en-US" altLang="zh-CN" dirty="0"/>
              <a:t>10^11</a:t>
            </a:r>
            <a:r>
              <a:rPr lang="zh-CN" altLang="en-US" dirty="0"/>
              <a:t>次方，，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93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采用新的模拟数据，粒子数</a:t>
            </a:r>
            <a:r>
              <a:rPr lang="en-US" altLang="zh-CN" dirty="0"/>
              <a:t>10^11</a:t>
            </a:r>
            <a:r>
              <a:rPr lang="zh-CN" altLang="en-US" dirty="0"/>
              <a:t>次方，，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迭代法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12BD11-A5B8-4F54-8336-84B7D113A10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142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2">
            <a:extLst>
              <a:ext uri="{FF2B5EF4-FFF2-40B4-BE49-F238E27FC236}">
                <a16:creationId xmlns:a16="http://schemas.microsoft.com/office/drawing/2014/main" id="{03F4A3C9-F75A-4B9E-B123-2AF7CD8368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A72B3E-A5EA-4FC1-823B-EE2DCFE80A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9CC5DF-44C3-418C-81B5-CE68E1D50D8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60CE1E-C511-40C8-8B79-E551E00B5F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6F62A-6084-485C-9F59-8CF5D279D9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90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AD68D7-8DFF-4886-9439-54D1E02C923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FA59C34-D9BA-4505-8C17-36B8F7B4F0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5601E63-16C0-4179-822A-C67670F1753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16C8C-4F74-4118-876D-EF000A0AC7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8672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D71DE1E-9320-46BB-8A74-DA67C53E18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D0A6951-7A46-4A55-AF20-8064C9C6A4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0A82C4-DC90-4E24-94B6-033472BE7F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1155E-4700-4A69-93F4-F4DF64815A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587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PPT内页副本1">
            <a:extLst>
              <a:ext uri="{FF2B5EF4-FFF2-40B4-BE49-F238E27FC236}">
                <a16:creationId xmlns:a16="http://schemas.microsoft.com/office/drawing/2014/main" id="{9101D74E-541C-4C2A-9E3E-FA1639C0D0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FCB8E33-A5A0-4CC3-9CFE-76B395B6CB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6022E88-C3CD-4861-8B38-727D2B1085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8CD20-4C7C-472E-A975-309666242D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506D5-508D-4E86-B481-02084AE77E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937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2EA51EA-E946-4313-8CAA-760571D0A8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A637EEE-8C29-4183-B925-E9089586B8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E20876-CB10-45A9-8036-6DF0859055C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8D3D1C-EFA6-4D22-8143-7DEDBF598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4384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0E44CE-5102-4A81-AB33-EE75DB6B26B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715EDE-046B-4577-85C8-B2C7D4BD032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728677-33DF-496A-9C56-1EB99E1C3A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600EC-52C4-4624-ADA1-265602E937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849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449E59C-1728-4C38-B562-2FF4FABF45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7C63FEF-DA30-4276-A710-5873961201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4FB3C27-CD70-4BDE-B9DF-B138EFC5717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3DC7C-EFBF-43D8-B088-F0FC641976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66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682D9D3-CF2C-4475-893A-6435F46F6B1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F9C02F0-C042-4901-AF1C-E9160E2D9D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521E9BB-37B2-4BCB-99A6-D9AD0410E2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53CF7-3892-4409-914D-EA093C936D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7624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656CA365-2D5B-4DA6-9176-9153B81CA5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1749B4F-AE32-4F83-B59D-B726F338C1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F6D288F-EF81-4CFC-B9BC-1A62EFE702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7450DC-B5E5-457C-90DD-CB3B1C5BA3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134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956BF8-A258-49D9-BE7E-E56A23D9D2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37F2EC-3359-41F3-B080-9AE58774D27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DC3BA4-C8A6-4FCD-A8FE-EAED5C14E6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3F053B-43EF-463D-B3AE-ECDB862FE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214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A0B41-B61E-4DB4-A5D5-B5ED9AF5CDC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B81B4B-4F44-4CFD-A0E6-42195D37A9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AE5454-308A-4C42-B5F5-E639718AD0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2B497-FA73-4368-B7F0-1051F08FB1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493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F144802-C319-4154-8847-A239042192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ED40838-B6C8-4E6E-A193-677B95C4A0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3DC769E-9DB2-4DA9-8504-F59EDA77198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A3D59CB-5679-4BD0-950D-32F3C57D425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r>
              <a:rPr lang="en-US" altLang="zh-CN"/>
              <a:t>2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EA89117-02E7-4D06-8AA5-A5AF7CA6C9D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 smtClean="0"/>
            </a:lvl1pPr>
          </a:lstStyle>
          <a:p>
            <a:pPr>
              <a:defRPr/>
            </a:pPr>
            <a:fld id="{24713A72-F1D3-48C1-804D-8F47D2FA04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8.svg"/><Relationship Id="rId4" Type="http://schemas.openxmlformats.org/officeDocument/2006/relationships/image" Target="../media/image16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0" descr="2">
            <a:extLst>
              <a:ext uri="{FF2B5EF4-FFF2-40B4-BE49-F238E27FC236}">
                <a16:creationId xmlns:a16="http://schemas.microsoft.com/office/drawing/2014/main" id="{20AADB1A-07F1-489C-8436-730923AA2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11">
            <a:extLst>
              <a:ext uri="{FF2B5EF4-FFF2-40B4-BE49-F238E27FC236}">
                <a16:creationId xmlns:a16="http://schemas.microsoft.com/office/drawing/2014/main" id="{507073B0-F664-4433-99C0-B98E3290319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2590800"/>
            <a:ext cx="8839200" cy="1470025"/>
          </a:xfrm>
        </p:spPr>
        <p:txBody>
          <a:bodyPr anchor="ctr"/>
          <a:lstStyle/>
          <a:p>
            <a:pPr eaLnBrk="1" hangingPunct="1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像素</a:t>
            </a:r>
            <a:r>
              <a:rPr lang="en-US" altLang="zh-CN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CZT</a:t>
            </a:r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质子束斑成像重建</a:t>
            </a:r>
            <a:endParaRPr lang="zh-CN" altLang="zh-CN" sz="44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076" name="Rectangle 12">
            <a:extLst>
              <a:ext uri="{FF2B5EF4-FFF2-40B4-BE49-F238E27FC236}">
                <a16:creationId xmlns:a16="http://schemas.microsoft.com/office/drawing/2014/main" id="{A36C3BE5-8BA8-45D9-8137-C447FAC584E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638300" y="5181600"/>
            <a:ext cx="5867400" cy="1600200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</a:rPr>
              <a:t>秦阳辉</a:t>
            </a:r>
            <a:endParaRPr lang="en-US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2024.1.14</a:t>
            </a:r>
            <a:endParaRPr lang="zh-CN" altLang="zh-CN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E2A144AB-20DC-4505-AE93-AD7F63A86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61963"/>
            <a:ext cx="3626963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endParaRPr lang="en-US" altLang="zh-CN" sz="4400" b="1" baseline="0" dirty="0">
              <a:solidFill>
                <a:srgbClr val="0051A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8" descr="PPT内页副本1">
            <a:extLst>
              <a:ext uri="{FF2B5EF4-FFF2-40B4-BE49-F238E27FC236}">
                <a16:creationId xmlns:a16="http://schemas.microsoft.com/office/drawing/2014/main" id="{B71BB8DE-AA7E-422E-A247-884FEB61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0">
            <a:extLst>
              <a:ext uri="{FF2B5EF4-FFF2-40B4-BE49-F238E27FC236}">
                <a16:creationId xmlns:a16="http://schemas.microsoft.com/office/drawing/2014/main" id="{CE3F63B9-E0B4-4FB4-8207-B17B5D85DC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599"/>
            <a:ext cx="8305800" cy="49006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像素</a:t>
            </a:r>
            <a:r>
              <a:rPr lang="en-US" altLang="zh-CN" sz="2400" dirty="0">
                <a:solidFill>
                  <a:schemeClr val="bg2">
                    <a:lumMod val="75000"/>
                  </a:schemeClr>
                </a:solidFill>
              </a:rPr>
              <a:t>CZT</a:t>
            </a:r>
            <a:r>
              <a:rPr lang="zh-CN" altLang="en-US" sz="2400" dirty="0">
                <a:solidFill>
                  <a:schemeClr val="bg2">
                    <a:lumMod val="75000"/>
                  </a:schemeClr>
                </a:solidFill>
              </a:rPr>
              <a:t>质子束斑成像重建</a:t>
            </a:r>
            <a:endParaRPr lang="en-US" altLang="zh-CN" sz="2400" b="1" dirty="0"/>
          </a:p>
        </p:txBody>
      </p:sp>
      <p:sp>
        <p:nvSpPr>
          <p:cNvPr id="4100" name="Rectangle 11">
            <a:extLst>
              <a:ext uri="{FF2B5EF4-FFF2-40B4-BE49-F238E27FC236}">
                <a16:creationId xmlns:a16="http://schemas.microsoft.com/office/drawing/2014/main" id="{EA00891C-BD4D-4C8B-8D8C-5B2C279F12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 eaLnBrk="1" hangingPunct="1"/>
            <a:r>
              <a:rPr lang="zh-CN" alt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目录</a:t>
            </a:r>
            <a:endParaRPr lang="zh-CN" altLang="zh-CN" sz="4000" b="1" dirty="0">
              <a:solidFill>
                <a:schemeClr val="bg1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756E4E-E3EB-491C-8F12-4871AEC5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重建方法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33400" y="1224823"/>
            <a:ext cx="7162800" cy="540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baseline="0" dirty="0"/>
              <a:t>Geant4</a:t>
            </a:r>
            <a:r>
              <a:rPr lang="zh-CN" altLang="en-US" sz="2000" baseline="0" dirty="0"/>
              <a:t>模拟得到探测器对不同位置入射粒子的响应矩阵</a:t>
            </a:r>
            <a:r>
              <a:rPr lang="en-US" altLang="zh-CN" sz="2000" baseline="0" dirty="0"/>
              <a:t>A</a:t>
            </a:r>
          </a:p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2000" baseline="0" dirty="0"/>
              <a:t>AX=B</a:t>
            </a:r>
            <a:r>
              <a:rPr lang="zh-CN" altLang="en-US" sz="2000" baseline="0" dirty="0"/>
              <a:t>，</a:t>
            </a:r>
            <a:r>
              <a:rPr lang="en-US" altLang="zh-CN" sz="2000" baseline="0" dirty="0"/>
              <a:t>X</a:t>
            </a:r>
            <a:r>
              <a:rPr lang="zh-CN" altLang="en-US" sz="2000" baseline="0" dirty="0"/>
              <a:t>待求解的入射粒子的像，</a:t>
            </a:r>
            <a:r>
              <a:rPr lang="en-US" altLang="zh-CN" sz="2000" baseline="0" dirty="0"/>
              <a:t>B</a:t>
            </a:r>
            <a:r>
              <a:rPr lang="zh-CN" altLang="en-US" sz="2000" baseline="0" dirty="0"/>
              <a:t>为探测器响应的像</a:t>
            </a:r>
            <a:endParaRPr lang="en-US" altLang="zh-CN" sz="2000" baseline="0" dirty="0"/>
          </a:p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求解</a:t>
            </a:r>
            <a:r>
              <a:rPr lang="en-US" altLang="zh-CN" sz="2000" baseline="0" dirty="0"/>
              <a:t>X</a:t>
            </a:r>
            <a:r>
              <a:rPr lang="zh-CN" altLang="en-US" sz="2000" baseline="0" dirty="0"/>
              <a:t>的方法</a:t>
            </a:r>
            <a:endParaRPr lang="en-US" altLang="zh-CN" sz="20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baseline="0" dirty="0"/>
              <a:t>矩阵求逆，</a:t>
            </a:r>
            <a:r>
              <a:rPr lang="en-US" altLang="zh-CN" sz="1800" baseline="0" dirty="0"/>
              <a:t>X=A/B</a:t>
            </a:r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baseline="0" dirty="0"/>
              <a:t>迭代法</a:t>
            </a:r>
            <a:endParaRPr lang="en-US" altLang="zh-CN" sz="1800" baseline="0" dirty="0"/>
          </a:p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2000" baseline="0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A1AA0211-63D0-4F68-9AFC-16C941C7B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99835" y="3603350"/>
            <a:ext cx="3107830" cy="2880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31C65AE8-5F5A-446A-9569-FC87D342C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3470" y="3603350"/>
            <a:ext cx="310783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94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重建方法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19292" y="1219200"/>
            <a:ext cx="7162800" cy="5404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矩阵求逆，</a:t>
            </a:r>
            <a:r>
              <a:rPr lang="en-US" altLang="zh-CN" sz="2000" baseline="0" dirty="0"/>
              <a:t>X=A/B</a:t>
            </a:r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en-US" altLang="zh-CN" sz="1800" baseline="0" dirty="0"/>
          </a:p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利用南岗测试</a:t>
            </a:r>
            <a:r>
              <a:rPr lang="en-US" altLang="zh-CN" sz="2000" baseline="0" dirty="0"/>
              <a:t>Cs-137</a:t>
            </a:r>
            <a:r>
              <a:rPr lang="zh-CN" altLang="en-US" sz="2000" baseline="0" dirty="0"/>
              <a:t>成像结果</a:t>
            </a:r>
            <a:endParaRPr lang="en-US" altLang="zh-CN" sz="2000" baseline="0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A74329E4-AEF6-48D3-A2C4-E9221215E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4768" y="1905000"/>
            <a:ext cx="2330872" cy="216000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98092951-2A2C-42BF-95B7-B21D079E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5800" y="1905000"/>
            <a:ext cx="2330872" cy="2160000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F581F01F-BA9D-4F3D-B32B-7E9DD83990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84768" y="4640123"/>
            <a:ext cx="2330872" cy="216000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4B3A8431-D3A9-4B4E-83EC-86FFF0FAF5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95800" y="4663165"/>
            <a:ext cx="233087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30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形 12">
            <a:extLst>
              <a:ext uri="{FF2B5EF4-FFF2-40B4-BE49-F238E27FC236}">
                <a16:creationId xmlns:a16="http://schemas.microsoft.com/office/drawing/2014/main" id="{A86C6105-E969-40E0-B152-793C2D5B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0575" y="1515611"/>
            <a:ext cx="2719351" cy="25200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A616A07B-B6BC-439C-A8B5-C6A2EA257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599" y="1511571"/>
            <a:ext cx="2719351" cy="252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E1287FC-3E77-426A-B674-E12C4B743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2600" y="4301040"/>
            <a:ext cx="2719350" cy="252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迭代法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33400" y="1224823"/>
            <a:ext cx="7162800" cy="52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模拟结果重建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baseline="0" dirty="0"/>
          </a:p>
        </p:txBody>
      </p:sp>
      <p:sp>
        <p:nvSpPr>
          <p:cNvPr id="15" name="内容占位符 1">
            <a:extLst>
              <a:ext uri="{FF2B5EF4-FFF2-40B4-BE49-F238E27FC236}">
                <a16:creationId xmlns:a16="http://schemas.microsoft.com/office/drawing/2014/main" id="{EC22084D-9A81-45B4-A520-97CE3DB08073}"/>
              </a:ext>
            </a:extLst>
          </p:cNvPr>
          <p:cNvSpPr txBox="1">
            <a:spLocks/>
          </p:cNvSpPr>
          <p:nvPr/>
        </p:nvSpPr>
        <p:spPr bwMode="auto">
          <a:xfrm>
            <a:off x="614746" y="3429000"/>
            <a:ext cx="7162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baseline="0" dirty="0"/>
          </a:p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南岗测试</a:t>
            </a:r>
            <a:r>
              <a:rPr lang="en-US" altLang="zh-CN" sz="2000" baseline="0" dirty="0"/>
              <a:t>Cs-137</a:t>
            </a:r>
            <a:r>
              <a:rPr lang="zh-CN" altLang="en-US" sz="2000" baseline="0" dirty="0"/>
              <a:t>成像结果重建</a:t>
            </a:r>
            <a:endParaRPr lang="en-US" altLang="zh-CN" sz="2000" baseline="0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A0641860-D46F-425B-AEB3-7E4E711168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36327" y="4303075"/>
            <a:ext cx="271935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形 5">
            <a:extLst>
              <a:ext uri="{FF2B5EF4-FFF2-40B4-BE49-F238E27FC236}">
                <a16:creationId xmlns:a16="http://schemas.microsoft.com/office/drawing/2014/main" id="{4F15DFF6-B7BB-4262-B36E-104D0A295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1000" y="2033177"/>
            <a:ext cx="3884786" cy="3600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正方形面源模拟结果重建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33400" y="1224823"/>
            <a:ext cx="7162800" cy="52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模拟面源重建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baseline="0" dirty="0"/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DC185972-8C62-4555-A499-F74FAD2AC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3279" y="2033177"/>
            <a:ext cx="3884787" cy="360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718618D7-C55D-45D4-9B41-0F4D574CB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1475" y="2026463"/>
            <a:ext cx="3884787" cy="360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7E8C4DC-8BBE-4914-914C-8E54F97B4C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0429" y="2033177"/>
            <a:ext cx="388478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92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重建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33400" y="1224823"/>
            <a:ext cx="7162800" cy="52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活化成像数据重建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baseline="0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11DCFF89-423E-4C06-9EC2-7B3ED4D98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058872"/>
            <a:ext cx="3496307" cy="324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F31EA93-24E3-4D93-BE6B-498D8CBA7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48200" y="2058872"/>
            <a:ext cx="349630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8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3E988-F2F7-4B62-81D2-33F1C0DA7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959" y="0"/>
            <a:ext cx="8229600" cy="1066800"/>
          </a:xfrm>
        </p:spPr>
        <p:txBody>
          <a:bodyPr/>
          <a:lstStyle/>
          <a:p>
            <a:pPr algn="l"/>
            <a:r>
              <a:rPr lang="zh-CN" altLang="en-US" sz="3600" dirty="0">
                <a:solidFill>
                  <a:schemeClr val="bg1"/>
                </a:solidFill>
              </a:rPr>
              <a:t>重建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28BCAC-9B3E-41B1-AA09-E06065CC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4506D5-508D-4E86-B481-02084AE77EBF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9" name="内容占位符 1">
            <a:extLst>
              <a:ext uri="{FF2B5EF4-FFF2-40B4-BE49-F238E27FC236}">
                <a16:creationId xmlns:a16="http://schemas.microsoft.com/office/drawing/2014/main" id="{C30F3A05-BC23-421D-8465-771F021AE781}"/>
              </a:ext>
            </a:extLst>
          </p:cNvPr>
          <p:cNvSpPr txBox="1">
            <a:spLocks/>
          </p:cNvSpPr>
          <p:nvPr/>
        </p:nvSpPr>
        <p:spPr bwMode="auto">
          <a:xfrm>
            <a:off x="533400" y="1224823"/>
            <a:ext cx="7162800" cy="1442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2000" baseline="0" dirty="0"/>
              <a:t>活化成像平滑后重建</a:t>
            </a:r>
            <a:endParaRPr lang="en-US" altLang="zh-CN" sz="2000" baseline="0" dirty="0"/>
          </a:p>
          <a:p>
            <a:pPr marL="685800" lvl="2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zh-CN" altLang="en-US" sz="1800" baseline="0" dirty="0"/>
              <a:t>邻近点平均</a:t>
            </a:r>
          </a:p>
          <a:p>
            <a:pPr marL="457200" lvl="2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800" baseline="0" dirty="0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E6209ED3-49E1-48D1-A96B-059D72DFB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88370" y="2377800"/>
            <a:ext cx="3107830" cy="2880000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E7235119-82BC-4892-9DB4-45E985958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6800" y="2377800"/>
            <a:ext cx="310783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2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0" descr="2">
            <a:extLst>
              <a:ext uri="{FF2B5EF4-FFF2-40B4-BE49-F238E27FC236}">
                <a16:creationId xmlns:a16="http://schemas.microsoft.com/office/drawing/2014/main" id="{4995858C-88E6-4E8B-827D-167CA6D79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1">
            <a:extLst>
              <a:ext uri="{FF2B5EF4-FFF2-40B4-BE49-F238E27FC236}">
                <a16:creationId xmlns:a16="http://schemas.microsoft.com/office/drawing/2014/main" id="{19346997-3F43-4C7D-90F2-8E4B384CDA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2590800"/>
            <a:ext cx="8839200" cy="1470025"/>
          </a:xfrm>
        </p:spPr>
        <p:txBody>
          <a:bodyPr anchor="ctr"/>
          <a:lstStyle/>
          <a:p>
            <a:pPr eaLnBrk="1" hangingPunct="1"/>
            <a:r>
              <a:rPr lang="zh-CN" altLang="en-US" b="1" dirty="0">
                <a:solidFill>
                  <a:schemeClr val="bg1"/>
                </a:solidFill>
              </a:rPr>
              <a:t>谢谢！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4CDDD6-9326-4E15-AE3B-FDCFC5FE0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F6F62A-6084-485C-9F59-8CF5D279D937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91569</TotalTime>
  <Words>167</Words>
  <Application>Microsoft Office PowerPoint</Application>
  <PresentationFormat>全屏显示(4:3)</PresentationFormat>
  <Paragraphs>59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黑体</vt:lpstr>
      <vt:lpstr>微软雅黑</vt:lpstr>
      <vt:lpstr>Arial</vt:lpstr>
      <vt:lpstr>Times New Roman</vt:lpstr>
      <vt:lpstr>Wingdings</vt:lpstr>
      <vt:lpstr>默认设计模板</vt:lpstr>
      <vt:lpstr>像素CZT质子束斑成像重建</vt:lpstr>
      <vt:lpstr>目录</vt:lpstr>
      <vt:lpstr>重建方法</vt:lpstr>
      <vt:lpstr>重建方法</vt:lpstr>
      <vt:lpstr>迭代法</vt:lpstr>
      <vt:lpstr>正方形面源模拟结果重建</vt:lpstr>
      <vt:lpstr>重建</vt:lpstr>
      <vt:lpstr>重建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Laifu</dc:creator>
  <cp:lastModifiedBy>yh Qin</cp:lastModifiedBy>
  <cp:revision>1618</cp:revision>
  <cp:lastPrinted>1601-01-01T00:00:00Z</cp:lastPrinted>
  <dcterms:created xsi:type="dcterms:W3CDTF">1601-01-01T00:00:00Z</dcterms:created>
  <dcterms:modified xsi:type="dcterms:W3CDTF">2024-03-04T11:39:09Z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